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0C6B54A-106C-4722-91E6-4FE2214E3AC4}">
  <a:tblStyle styleId="{20C6B54A-106C-4722-91E6-4FE2214E3AC4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4"/>
  </p:normalViewPr>
  <p:slideViewPr>
    <p:cSldViewPr snapToGrid="0" snapToObjects="1">
      <p:cViewPr varScale="1">
        <p:scale>
          <a:sx n="102" d="100"/>
          <a:sy n="102" d="100"/>
        </p:scale>
        <p:origin x="26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399507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oftware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Computer_hardware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hatis.techtarget.com/definition/server" TargetMode="External"/><Relationship Id="rId3" Type="http://schemas.openxmlformats.org/officeDocument/2006/relationships/hyperlink" Target="http://whatis.techtarget.com/definition/circuit" TargetMode="External"/><Relationship Id="rId7" Type="http://schemas.openxmlformats.org/officeDocument/2006/relationships/hyperlink" Target="http://searchnetworking.techtarget.com/definition/host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hatis.techtarget.com/definition/input-output-I-O" TargetMode="External"/><Relationship Id="rId5" Type="http://schemas.openxmlformats.org/officeDocument/2006/relationships/hyperlink" Target="http://searchcio-midmarket.techtarget.com/definition/adapter" TargetMode="External"/><Relationship Id="rId10" Type="http://schemas.openxmlformats.org/officeDocument/2006/relationships/hyperlink" Target="http://searchnetworking.techtarget.com/definition/network" TargetMode="External"/><Relationship Id="rId4" Type="http://schemas.openxmlformats.org/officeDocument/2006/relationships/hyperlink" Target="http://whatis.techtarget.com/definition/board" TargetMode="External"/><Relationship Id="rId9" Type="http://schemas.openxmlformats.org/officeDocument/2006/relationships/hyperlink" Target="http://searchstorage.techtarget.com/definition/storage" TargetMode="Externa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03524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2836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TLP : Transaction layer packets.</a:t>
            </a:r>
          </a:p>
          <a:p>
            <a:pPr lvl="0" rtl="0">
              <a:spcBef>
                <a:spcPts val="0"/>
              </a:spcBef>
              <a:buNone/>
            </a:pPr>
            <a:r>
              <a:rPr lang="en" i="1">
                <a:solidFill>
                  <a:schemeClr val="dk1"/>
                </a:solidFill>
              </a:rPr>
              <a:t>Doorbell</a:t>
            </a:r>
            <a:r>
              <a:rPr lang="en">
                <a:solidFill>
                  <a:schemeClr val="dk1"/>
                </a:solidFill>
              </a:rPr>
              <a:t> is often used to describe a mechanism whereby a</a:t>
            </a:r>
            <a:r>
              <a:rPr lang="en">
                <a:solidFill>
                  <a:schemeClr val="dk1"/>
                </a:solidFill>
                <a:hlinkClick r:id="rId3"/>
              </a:rPr>
              <a:t> </a:t>
            </a:r>
            <a:r>
              <a:rPr lang="en" u="sng">
                <a:solidFill>
                  <a:schemeClr val="hlink"/>
                </a:solidFill>
                <a:hlinkClick r:id="rId3"/>
              </a:rPr>
              <a:t>software</a:t>
            </a:r>
            <a:r>
              <a:rPr lang="en">
                <a:solidFill>
                  <a:schemeClr val="dk1"/>
                </a:solidFill>
              </a:rPr>
              <a:t> system can signal or notify a</a:t>
            </a:r>
            <a:r>
              <a:rPr lang="en">
                <a:solidFill>
                  <a:schemeClr val="dk1"/>
                </a:solidFill>
                <a:hlinkClick r:id="rId4"/>
              </a:rPr>
              <a:t> </a:t>
            </a:r>
            <a:r>
              <a:rPr lang="en" u="sng">
                <a:solidFill>
                  <a:schemeClr val="hlink"/>
                </a:solidFill>
                <a:hlinkClick r:id="rId4"/>
              </a:rPr>
              <a:t>computer hardware</a:t>
            </a:r>
            <a:r>
              <a:rPr lang="en">
                <a:solidFill>
                  <a:schemeClr val="dk1"/>
                </a:solidFill>
              </a:rPr>
              <a:t> device that there is some work to be done.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Typically, the software system will place data in some well known and mutually agreed upon memory location(s), and "ring the doorbell" by writing to a different memory location. This different memory location is often called the doorbell region.</a:t>
            </a:r>
          </a:p>
        </p:txBody>
      </p:sp>
    </p:spTree>
    <p:extLst>
      <p:ext uri="{BB962C8B-B14F-4D97-AF65-F5344CB8AC3E}">
        <p14:creationId xmlns:p14="http://schemas.microsoft.com/office/powerpoint/2010/main" val="14251034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9191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20541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90385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10048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81927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33326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39183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1635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A host bus adapter (HBA) is a</a:t>
            </a:r>
            <a:r>
              <a:rPr lang="en">
                <a:solidFill>
                  <a:schemeClr val="dk1"/>
                </a:solidFill>
                <a:hlinkClick r:id="rId3"/>
              </a:rPr>
              <a:t> </a:t>
            </a:r>
            <a:r>
              <a:rPr lang="en" u="sng">
                <a:solidFill>
                  <a:schemeClr val="hlink"/>
                </a:solidFill>
                <a:hlinkClick r:id="rId3"/>
              </a:rPr>
              <a:t>circuit</a:t>
            </a:r>
            <a:r>
              <a:rPr lang="en">
                <a:solidFill>
                  <a:schemeClr val="dk1"/>
                </a:solidFill>
                <a:hlinkClick r:id="rId4"/>
              </a:rPr>
              <a:t> </a:t>
            </a:r>
            <a:r>
              <a:rPr lang="en" u="sng">
                <a:solidFill>
                  <a:schemeClr val="hlink"/>
                </a:solidFill>
                <a:hlinkClick r:id="rId4"/>
              </a:rPr>
              <a:t>board</a:t>
            </a:r>
            <a:r>
              <a:rPr lang="en">
                <a:solidFill>
                  <a:schemeClr val="dk1"/>
                </a:solidFill>
              </a:rPr>
              <a:t> and/or integrated circuit</a:t>
            </a:r>
            <a:r>
              <a:rPr lang="en">
                <a:solidFill>
                  <a:schemeClr val="dk1"/>
                </a:solidFill>
                <a:hlinkClick r:id="rId5"/>
              </a:rPr>
              <a:t> </a:t>
            </a:r>
            <a:r>
              <a:rPr lang="en" u="sng">
                <a:solidFill>
                  <a:schemeClr val="hlink"/>
                </a:solidFill>
                <a:hlinkClick r:id="rId5"/>
              </a:rPr>
              <a:t>adapter</a:t>
            </a:r>
            <a:r>
              <a:rPr lang="en">
                <a:solidFill>
                  <a:schemeClr val="dk1"/>
                </a:solidFill>
              </a:rPr>
              <a:t> that provides input/output (</a:t>
            </a:r>
            <a:r>
              <a:rPr lang="en" u="sng">
                <a:solidFill>
                  <a:schemeClr val="hlink"/>
                </a:solidFill>
                <a:hlinkClick r:id="rId6"/>
              </a:rPr>
              <a:t>I/O</a:t>
            </a:r>
            <a:r>
              <a:rPr lang="en">
                <a:solidFill>
                  <a:schemeClr val="dk1"/>
                </a:solidFill>
              </a:rPr>
              <a:t>) processing and physical connectivity between a</a:t>
            </a:r>
            <a:r>
              <a:rPr lang="en">
                <a:solidFill>
                  <a:schemeClr val="dk1"/>
                </a:solidFill>
                <a:hlinkClick r:id="rId7"/>
              </a:rPr>
              <a:t> </a:t>
            </a:r>
            <a:r>
              <a:rPr lang="en" u="sng">
                <a:solidFill>
                  <a:schemeClr val="hlink"/>
                </a:solidFill>
                <a:hlinkClick r:id="rId7"/>
              </a:rPr>
              <a:t>host</a:t>
            </a:r>
            <a:r>
              <a:rPr lang="en">
                <a:solidFill>
                  <a:schemeClr val="dk1"/>
                </a:solidFill>
              </a:rPr>
              <a:t> system, or</a:t>
            </a:r>
            <a:r>
              <a:rPr lang="en">
                <a:solidFill>
                  <a:schemeClr val="dk1"/>
                </a:solidFill>
                <a:hlinkClick r:id="rId8"/>
              </a:rPr>
              <a:t> </a:t>
            </a:r>
            <a:r>
              <a:rPr lang="en" u="sng">
                <a:solidFill>
                  <a:schemeClr val="hlink"/>
                </a:solidFill>
                <a:hlinkClick r:id="rId8"/>
              </a:rPr>
              <a:t>server</a:t>
            </a:r>
            <a:r>
              <a:rPr lang="en">
                <a:solidFill>
                  <a:schemeClr val="dk1"/>
                </a:solidFill>
              </a:rPr>
              <a:t>, and a</a:t>
            </a:r>
            <a:r>
              <a:rPr lang="en">
                <a:solidFill>
                  <a:schemeClr val="dk1"/>
                </a:solidFill>
                <a:hlinkClick r:id="rId9"/>
              </a:rPr>
              <a:t> </a:t>
            </a:r>
            <a:r>
              <a:rPr lang="en" u="sng">
                <a:solidFill>
                  <a:schemeClr val="hlink"/>
                </a:solidFill>
                <a:hlinkClick r:id="rId9"/>
              </a:rPr>
              <a:t>storage</a:t>
            </a:r>
            <a:r>
              <a:rPr lang="en">
                <a:solidFill>
                  <a:schemeClr val="dk1"/>
                </a:solidFill>
              </a:rPr>
              <a:t> and/or</a:t>
            </a:r>
            <a:r>
              <a:rPr lang="en">
                <a:solidFill>
                  <a:schemeClr val="dk1"/>
                </a:solidFill>
                <a:hlinkClick r:id="rId10"/>
              </a:rPr>
              <a:t> </a:t>
            </a:r>
            <a:r>
              <a:rPr lang="en" u="sng">
                <a:solidFill>
                  <a:schemeClr val="hlink"/>
                </a:solidFill>
                <a:hlinkClick r:id="rId10"/>
              </a:rPr>
              <a:t>network</a:t>
            </a:r>
            <a:r>
              <a:rPr lang="en">
                <a:solidFill>
                  <a:schemeClr val="dk1"/>
                </a:solidFill>
              </a:rPr>
              <a:t> device.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With PCIe, data is transferred over two signal pairs: two wires for transmitting and two wires for receiving. Each set of signal pairs is called a "lane," and each lane is capable of sending and receiving eight-bit data packets simultaneously between two points.</a:t>
            </a:r>
          </a:p>
        </p:txBody>
      </p:sp>
    </p:spTree>
    <p:extLst>
      <p:ext uri="{BB962C8B-B14F-4D97-AF65-F5344CB8AC3E}">
        <p14:creationId xmlns:p14="http://schemas.microsoft.com/office/powerpoint/2010/main" val="7140762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66231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00103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81961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604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Original equipment manufacturer (</a:t>
            </a:r>
            <a:r>
              <a:rPr lang="en" i="1">
                <a:solidFill>
                  <a:schemeClr val="dk1"/>
                </a:solidFill>
              </a:rPr>
              <a:t>OEM</a:t>
            </a:r>
            <a:r>
              <a:rPr lang="en">
                <a:solidFill>
                  <a:schemeClr val="dk1"/>
                </a:solidFill>
              </a:rPr>
              <a:t>) is a company that makes a part or subsystem that is used in another company's end product.</a:t>
            </a:r>
          </a:p>
        </p:txBody>
      </p:sp>
    </p:spTree>
    <p:extLst>
      <p:ext uri="{BB962C8B-B14F-4D97-AF65-F5344CB8AC3E}">
        <p14:creationId xmlns:p14="http://schemas.microsoft.com/office/powerpoint/2010/main" val="1340309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1793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3360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0270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2120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4421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5279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ashmemorysummit.com/English/Collaterals/Proceedings/2013/20130812_PreConfD_Marks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NVMe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239756" y="171649"/>
            <a:ext cx="8520599" cy="428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 dirty="0">
                <a:solidFill>
                  <a:schemeClr val="dk1"/>
                </a:solidFill>
              </a:rPr>
              <a:t>Each type has:</a:t>
            </a:r>
          </a:p>
          <a:p>
            <a:pPr marL="457200" lvl="0" indent="-355600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Char char="●"/>
            </a:pPr>
            <a:r>
              <a:rPr lang="en" sz="2000" dirty="0">
                <a:solidFill>
                  <a:schemeClr val="dk1"/>
                </a:solidFill>
              </a:rPr>
              <a:t>Submission Queues (SQ)</a:t>
            </a:r>
          </a:p>
          <a:p>
            <a:pPr marL="914400" lvl="1" indent="-339725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97222"/>
              <a:buChar char="○"/>
            </a:pPr>
            <a:r>
              <a:rPr lang="en" sz="1750" dirty="0">
                <a:solidFill>
                  <a:schemeClr val="dk1"/>
                </a:solidFill>
              </a:rPr>
              <a:t>Queues messages from host to controller</a:t>
            </a:r>
          </a:p>
          <a:p>
            <a:pPr marL="914400" lvl="1" indent="-339725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97222"/>
              <a:buChar char="○"/>
            </a:pPr>
            <a:r>
              <a:rPr lang="en" sz="1750" dirty="0">
                <a:solidFill>
                  <a:schemeClr val="dk1"/>
                </a:solidFill>
              </a:rPr>
              <a:t>Used to submit commands</a:t>
            </a:r>
          </a:p>
          <a:p>
            <a:pPr marL="914400" lvl="1" indent="-339725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97222"/>
              <a:buChar char="○"/>
            </a:pPr>
            <a:r>
              <a:rPr lang="en" sz="1750" dirty="0">
                <a:solidFill>
                  <a:schemeClr val="dk1"/>
                </a:solidFill>
              </a:rPr>
              <a:t>Identified by SQID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sz="600" dirty="0">
              <a:solidFill>
                <a:schemeClr val="dk1"/>
              </a:solidFill>
            </a:endParaRPr>
          </a:p>
          <a:p>
            <a:pPr marL="457200" lvl="0" indent="-355600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Char char="●"/>
            </a:pPr>
            <a:r>
              <a:rPr lang="en" sz="2000" dirty="0">
                <a:solidFill>
                  <a:schemeClr val="dk1"/>
                </a:solidFill>
              </a:rPr>
              <a:t>Completion Queues (CQ)</a:t>
            </a:r>
          </a:p>
          <a:p>
            <a:pPr marL="914400" lvl="1" indent="-339725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97222"/>
              <a:buChar char="○"/>
            </a:pPr>
            <a:r>
              <a:rPr lang="en" sz="1750" dirty="0">
                <a:solidFill>
                  <a:schemeClr val="dk1"/>
                </a:solidFill>
              </a:rPr>
              <a:t>Queues messages from controller to host</a:t>
            </a:r>
          </a:p>
          <a:p>
            <a:pPr marL="914400" lvl="1" indent="-339725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97222"/>
              <a:buChar char="○"/>
            </a:pPr>
            <a:r>
              <a:rPr lang="en" sz="1750" dirty="0">
                <a:solidFill>
                  <a:schemeClr val="dk1"/>
                </a:solidFill>
              </a:rPr>
              <a:t>Used to post command completions</a:t>
            </a:r>
          </a:p>
          <a:p>
            <a:pPr marL="914400" lvl="1" indent="-339725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97222"/>
              <a:buChar char="○"/>
            </a:pPr>
            <a:r>
              <a:rPr lang="en" sz="1750" dirty="0">
                <a:solidFill>
                  <a:schemeClr val="dk1"/>
                </a:solidFill>
              </a:rPr>
              <a:t>Identified by CQID</a:t>
            </a:r>
          </a:p>
          <a:p>
            <a:pPr marL="914400" lvl="1" indent="-339725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97222"/>
              <a:buChar char="○"/>
            </a:pPr>
            <a:r>
              <a:rPr lang="en" sz="1750" dirty="0">
                <a:solidFill>
                  <a:schemeClr val="dk1"/>
                </a:solidFill>
              </a:rPr>
              <a:t>May have an independent MSI-X(Message </a:t>
            </a:r>
            <a:r>
              <a:rPr lang="en" sz="1750" dirty="0" err="1">
                <a:solidFill>
                  <a:schemeClr val="dk1"/>
                </a:solidFill>
              </a:rPr>
              <a:t>Signalled</a:t>
            </a:r>
            <a:r>
              <a:rPr lang="en" sz="1750" dirty="0">
                <a:solidFill>
                  <a:schemeClr val="dk1"/>
                </a:solidFill>
              </a:rPr>
              <a:t> Interrupts) interrupt per completion queue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NVMe Command Execution</a:t>
            </a:r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50" y="1099175"/>
            <a:ext cx="5151024" cy="34285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5131700" y="1099175"/>
            <a:ext cx="3884100" cy="389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Command Submission: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Host writes command to submission queue.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Host writes updated submission queue tail pointer to doorbell.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Command Processing: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Controller fetches command.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Controller processes command.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Command Completion: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Controller writes completion to Completion queue.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Controller generates interrupt.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Host processes completion.</a:t>
            </a:r>
          </a:p>
          <a:p>
            <a:pPr marL="457200" lvl="0" indent="-228600">
              <a:spcBef>
                <a:spcPts val="0"/>
              </a:spcBef>
              <a:buAutoNum type="arabicPeriod"/>
            </a:pPr>
            <a:r>
              <a:rPr lang="en"/>
              <a:t>Host writes updated Completion Queue head pointer to doorbell.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311700" y="47050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Scalable Queuing Interface</a:t>
            </a:r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0750" y="619750"/>
            <a:ext cx="6442500" cy="228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/>
        </p:nvSpPr>
        <p:spPr>
          <a:xfrm>
            <a:off x="367925" y="3161200"/>
            <a:ext cx="8207099" cy="228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">
                <a:solidFill>
                  <a:schemeClr val="dk1"/>
                </a:solidFill>
              </a:rPr>
              <a:t>Per core: One or more submission queues, one completion queue, and one MSI-X interrupt.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">
                <a:solidFill>
                  <a:schemeClr val="dk1"/>
                </a:solidFill>
              </a:rPr>
              <a:t>High performance and low latency command issue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">
                <a:solidFill>
                  <a:schemeClr val="dk1"/>
                </a:solidFill>
              </a:rPr>
              <a:t>No locking between cores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Up to ~2^32</a:t>
            </a:r>
            <a:r>
              <a:rPr lang="en" sz="1350">
                <a:solidFill>
                  <a:schemeClr val="dk1"/>
                </a:solidFill>
              </a:rPr>
              <a:t> </a:t>
            </a:r>
            <a:r>
              <a:rPr lang="en" sz="2000">
                <a:solidFill>
                  <a:schemeClr val="dk1"/>
                </a:solidFill>
              </a:rPr>
              <a:t>outstanding commands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">
                <a:solidFill>
                  <a:schemeClr val="dk1"/>
                </a:solidFill>
              </a:rPr>
              <a:t>Support for up to ~ 64K I/O submission and completion queues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">
                <a:solidFill>
                  <a:schemeClr val="dk1"/>
                </a:solidFill>
              </a:rPr>
              <a:t>Each queue supports up to ~ 64K outstanding commands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311700" y="129650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Simple Command Set</a:t>
            </a:r>
          </a:p>
        </p:txBody>
      </p:sp>
      <p:graphicFrame>
        <p:nvGraphicFramePr>
          <p:cNvPr id="128" name="Shape 128"/>
          <p:cNvGraphicFramePr/>
          <p:nvPr/>
        </p:nvGraphicFramePr>
        <p:xfrm>
          <a:off x="398325" y="664400"/>
          <a:ext cx="3402375" cy="4388790"/>
        </p:xfrm>
        <a:graphic>
          <a:graphicData uri="http://schemas.openxmlformats.org/drawingml/2006/table">
            <a:tbl>
              <a:tblPr>
                <a:noFill/>
                <a:tableStyleId>{20C6B54A-106C-4722-91E6-4FE2214E3AC4}</a:tableStyleId>
              </a:tblPr>
              <a:tblGrid>
                <a:gridCol w="3402375"/>
              </a:tblGrid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600" b="1"/>
                        <a:t>Admin Commands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Create I/O Submission Queue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Delete I/O Submission Queue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Create I/O Completion Queue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Delete I/O Completion Queue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Get Log Page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Identify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Abort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Set Features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Get Features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… etc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graphicFrame>
        <p:nvGraphicFramePr>
          <p:cNvPr id="129" name="Shape 129"/>
          <p:cNvGraphicFramePr/>
          <p:nvPr/>
        </p:nvGraphicFramePr>
        <p:xfrm>
          <a:off x="4362850" y="1152475"/>
          <a:ext cx="3647475" cy="2011530"/>
        </p:xfrm>
        <a:graphic>
          <a:graphicData uri="http://schemas.openxmlformats.org/drawingml/2006/table">
            <a:tbl>
              <a:tblPr>
                <a:noFill/>
                <a:tableStyleId>{20C6B54A-106C-4722-91E6-4FE2214E3AC4}</a:tableStyleId>
              </a:tblPr>
              <a:tblGrid>
                <a:gridCol w="3647475"/>
              </a:tblGrid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600" b="1"/>
                        <a:t>NVM I/O Commands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Read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Write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Flush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...etc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130" name="Shape 130"/>
          <p:cNvSpPr txBox="1"/>
          <p:nvPr/>
        </p:nvSpPr>
        <p:spPr>
          <a:xfrm>
            <a:off x="3912075" y="3356450"/>
            <a:ext cx="5031000" cy="74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More details about the commands and their parameters:</a:t>
            </a:r>
          </a:p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http://www.flashmemorysummit.com/English/Collaterals/Proceedings/2013/20130812_PreConfD_Marks.pdf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11700" y="428000"/>
            <a:ext cx="8520599" cy="414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/>
          </a:p>
          <a:p>
            <a:pPr lvl="0" algn="ctr" rtl="0">
              <a:spcBef>
                <a:spcPts val="0"/>
              </a:spcBef>
              <a:buNone/>
            </a:pPr>
            <a:endParaRPr/>
          </a:p>
          <a:p>
            <a:pPr lvl="0" algn="ctr" rtl="0">
              <a:spcBef>
                <a:spcPts val="0"/>
              </a:spcBef>
              <a:buNone/>
            </a:pPr>
            <a:endParaRPr/>
          </a:p>
          <a:p>
            <a:pPr lvl="0" algn="ctr">
              <a:spcBef>
                <a:spcPts val="0"/>
              </a:spcBef>
              <a:buNone/>
            </a:pPr>
            <a:r>
              <a:rPr lang="en" sz="3600">
                <a:solidFill>
                  <a:srgbClr val="000000"/>
                </a:solidFill>
              </a:rPr>
              <a:t>RocksDB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31"/>
            <a:ext cx="9144000" cy="5141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3" y="0"/>
            <a:ext cx="914125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55"/>
            <a:ext cx="9144000" cy="51393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39"/>
            <a:ext cx="9143999" cy="5137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" y="0"/>
            <a:ext cx="913941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311700" y="122150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Introduction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11700" y="847028"/>
            <a:ext cx="8520599" cy="3884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600" dirty="0" err="1">
                <a:solidFill>
                  <a:schemeClr val="dk1"/>
                </a:solidFill>
              </a:rPr>
              <a:t>NVMe</a:t>
            </a:r>
            <a:r>
              <a:rPr lang="en" sz="1600" dirty="0">
                <a:solidFill>
                  <a:schemeClr val="dk1"/>
                </a:solidFill>
              </a:rPr>
              <a:t> defines an optimized queuing interface, command set, and feature set for </a:t>
            </a:r>
            <a:r>
              <a:rPr lang="en" sz="1600" dirty="0" err="1">
                <a:solidFill>
                  <a:schemeClr val="dk1"/>
                </a:solidFill>
              </a:rPr>
              <a:t>PCIe</a:t>
            </a:r>
            <a:r>
              <a:rPr lang="en" sz="1600" dirty="0">
                <a:solidFill>
                  <a:schemeClr val="dk1"/>
                </a:solidFill>
              </a:rPr>
              <a:t> SSDs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600" dirty="0" err="1">
                <a:solidFill>
                  <a:schemeClr val="dk1"/>
                </a:solidFill>
              </a:rPr>
              <a:t>PCIe</a:t>
            </a:r>
            <a:r>
              <a:rPr lang="en" sz="1600" dirty="0">
                <a:solidFill>
                  <a:schemeClr val="dk1"/>
                </a:solidFill>
              </a:rPr>
              <a:t> (Peripheral Component Interconnect Express)</a:t>
            </a: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</a:pPr>
            <a:r>
              <a:rPr lang="en" sz="1400" dirty="0">
                <a:solidFill>
                  <a:schemeClr val="dk1"/>
                </a:solidFill>
              </a:rPr>
              <a:t>Serial expansion bus standard for connecting a computer to one or more peripheral devices.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400" dirty="0">
                <a:solidFill>
                  <a:schemeClr val="dk1"/>
                </a:solidFill>
              </a:rPr>
              <a:t>***</a:t>
            </a:r>
            <a:r>
              <a:rPr lang="en" sz="1400" dirty="0" err="1">
                <a:solidFill>
                  <a:schemeClr val="dk1"/>
                </a:solidFill>
              </a:rPr>
              <a:t>PCIe</a:t>
            </a:r>
            <a:r>
              <a:rPr lang="en" sz="1400" dirty="0">
                <a:solidFill>
                  <a:schemeClr val="dk1"/>
                </a:solidFill>
              </a:rPr>
              <a:t> removes controller latency and </a:t>
            </a:r>
            <a:r>
              <a:rPr lang="en" sz="1400" dirty="0" err="1">
                <a:solidFill>
                  <a:schemeClr val="dk1"/>
                </a:solidFill>
              </a:rPr>
              <a:t>NVMe</a:t>
            </a:r>
            <a:r>
              <a:rPr lang="en" sz="1400" dirty="0">
                <a:solidFill>
                  <a:schemeClr val="dk1"/>
                </a:solidFill>
              </a:rPr>
              <a:t> reduces software latency.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600" dirty="0">
                <a:solidFill>
                  <a:srgbClr val="000000"/>
                </a:solidFill>
              </a:rPr>
              <a:t>Benefits of </a:t>
            </a:r>
            <a:r>
              <a:rPr lang="en" sz="1600" dirty="0" err="1">
                <a:solidFill>
                  <a:srgbClr val="000000"/>
                </a:solidFill>
              </a:rPr>
              <a:t>PCIe</a:t>
            </a:r>
            <a:r>
              <a:rPr lang="en" sz="1600" dirty="0">
                <a:solidFill>
                  <a:srgbClr val="000000"/>
                </a:solidFill>
              </a:rPr>
              <a:t> as an SSD Interface</a:t>
            </a:r>
          </a:p>
          <a:p>
            <a: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ct val="100000"/>
            </a:pPr>
            <a:r>
              <a:rPr lang="en" sz="1600" dirty="0" err="1">
                <a:solidFill>
                  <a:srgbClr val="000000"/>
                </a:solidFill>
              </a:rPr>
              <a:t>PCIe</a:t>
            </a:r>
            <a:r>
              <a:rPr lang="en" sz="1600" dirty="0">
                <a:solidFill>
                  <a:srgbClr val="000000"/>
                </a:solidFill>
              </a:rPr>
              <a:t> is High Performance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</a:rPr>
              <a:t>Low latency (no HBA overhead or protocol translation)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</a:rPr>
              <a:t>Scalable port width (x1 to x16)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</a:rPr>
              <a:t>Scalable link speed (2.5 </a:t>
            </a:r>
            <a:r>
              <a:rPr lang="en" dirty="0" err="1">
                <a:solidFill>
                  <a:srgbClr val="000000"/>
                </a:solidFill>
              </a:rPr>
              <a:t>GTps</a:t>
            </a:r>
            <a:r>
              <a:rPr lang="en" dirty="0">
                <a:solidFill>
                  <a:srgbClr val="000000"/>
                </a:solidFill>
              </a:rPr>
              <a:t>, 5 </a:t>
            </a:r>
            <a:r>
              <a:rPr lang="en" dirty="0" err="1">
                <a:solidFill>
                  <a:srgbClr val="000000"/>
                </a:solidFill>
              </a:rPr>
              <a:t>GTps</a:t>
            </a:r>
            <a:r>
              <a:rPr lang="en" dirty="0">
                <a:solidFill>
                  <a:srgbClr val="000000"/>
                </a:solidFill>
              </a:rPr>
              <a:t>, 8 </a:t>
            </a:r>
            <a:r>
              <a:rPr lang="en" dirty="0" err="1">
                <a:solidFill>
                  <a:srgbClr val="000000"/>
                </a:solidFill>
              </a:rPr>
              <a:t>GTps</a:t>
            </a:r>
            <a:r>
              <a:rPr lang="en" dirty="0">
                <a:solidFill>
                  <a:srgbClr val="000000"/>
                </a:solidFill>
              </a:rPr>
              <a:t>) (</a:t>
            </a:r>
            <a:r>
              <a:rPr lang="en" dirty="0" err="1">
                <a:solidFill>
                  <a:srgbClr val="000000"/>
                </a:solidFill>
              </a:rPr>
              <a:t>Gigatransfers</a:t>
            </a:r>
            <a:r>
              <a:rPr lang="en" dirty="0">
                <a:solidFill>
                  <a:srgbClr val="000000"/>
                </a:solidFill>
              </a:rPr>
              <a:t> per second)</a:t>
            </a:r>
          </a:p>
          <a:p>
            <a: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ct val="100000"/>
            </a:pPr>
            <a:r>
              <a:rPr lang="en" sz="1600" dirty="0" err="1">
                <a:solidFill>
                  <a:srgbClr val="000000"/>
                </a:solidFill>
              </a:rPr>
              <a:t>PCIe</a:t>
            </a:r>
            <a:r>
              <a:rPr lang="en" sz="1600" dirty="0">
                <a:solidFill>
                  <a:srgbClr val="000000"/>
                </a:solidFill>
              </a:rPr>
              <a:t> is Low Cost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</a:rPr>
              <a:t>Direct attach to CPU subsystem eliminates HBA cost</a:t>
            </a:r>
          </a:p>
          <a:p>
            <a: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ct val="100000"/>
            </a:pPr>
            <a:r>
              <a:rPr lang="en" sz="1600" dirty="0" err="1">
                <a:solidFill>
                  <a:srgbClr val="000000"/>
                </a:solidFill>
              </a:rPr>
              <a:t>PCIe</a:t>
            </a:r>
            <a:r>
              <a:rPr lang="en" sz="1600" dirty="0">
                <a:solidFill>
                  <a:srgbClr val="000000"/>
                </a:solidFill>
              </a:rPr>
              <a:t> Provides Effective Power Management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"/>
            <a:ext cx="9143999" cy="5128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" y="0"/>
            <a:ext cx="913941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856" cy="51435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6626" cy="51435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3600" dirty="0" smtClean="0">
              <a:solidFill>
                <a:schemeClr val="tx1"/>
              </a:solidFill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Thank You!!!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445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NVMe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It has:</a:t>
            </a:r>
          </a:p>
          <a:p>
            <a:pPr marL="457200" lvl="0" indent="-228600" rtl="0"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</a:rPr>
              <a:t>Standard drivers</a:t>
            </a:r>
          </a:p>
          <a:p>
            <a:pPr marL="914400" lvl="1" indent="-228600" rtl="0"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</a:rPr>
              <a:t>Eliminates need for OEMs to qualify a driver for each SSD</a:t>
            </a:r>
          </a:p>
          <a:p>
            <a:pPr marL="914400" lvl="1" indent="-228600" rtl="0"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</a:rPr>
              <a:t>Enables broad adoption across a wide range of industry standard and</a:t>
            </a:r>
          </a:p>
          <a:p>
            <a:pPr marL="457200" lvl="0" indent="-228600" rtl="0"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</a:rPr>
              <a:t>Consistent feature set</a:t>
            </a:r>
          </a:p>
          <a:p>
            <a:pPr marL="914400" lvl="1" indent="-228600" rtl="0"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</a:pPr>
            <a:r>
              <a:rPr lang="en" dirty="0">
                <a:solidFill>
                  <a:schemeClr val="dk1"/>
                </a:solidFill>
              </a:rPr>
              <a:t>All SSDs implement required features</a:t>
            </a:r>
          </a:p>
          <a:p>
            <a:pPr marL="914400" lvl="1" indent="-228600" rtl="0"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</a:pPr>
            <a:r>
              <a:rPr lang="en" dirty="0">
                <a:solidFill>
                  <a:schemeClr val="dk1"/>
                </a:solidFill>
              </a:rPr>
              <a:t>Optional features are implemented in a consistent manner</a:t>
            </a:r>
          </a:p>
          <a:p>
            <a:pPr marL="457200" lvl="0" indent="-228600" rtl="0"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</a:rPr>
              <a:t>Industry ecosystem</a:t>
            </a:r>
          </a:p>
          <a:p>
            <a:pPr marL="914400" lvl="1" indent="-228600"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</a:rPr>
              <a:t>Development tools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NVM Express Specification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Specification cooperatively developed by more than 80 companies within the NVMe Work Group</a:t>
            </a: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1400">
                <a:solidFill>
                  <a:schemeClr val="dk1"/>
                </a:solidFill>
              </a:rPr>
              <a:t>NVMe Work Group is directed by a multi-member Promoter Group of Companies consisting of Cisco, Dell, EMC, IDT, Intel, Micron, NetApp, Oracle, SandForce and STEC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NVMe Structure</a:t>
            </a:r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6500574" cy="341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1700" y="14397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NVMe Architecture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311700" y="7166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NVM Subsystem</a:t>
            </a: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1400">
                <a:solidFill>
                  <a:schemeClr val="dk1"/>
                </a:solidFill>
              </a:rPr>
              <a:t>one or more controllers, one or more namespaces, one or more PCI Express ports, a non-volatile memory storage medium, and an interface between the controller(s) and non-volatile memory storage medium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425" y="2049725"/>
            <a:ext cx="8137150" cy="281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11700" y="1972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NVMe Queues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11700" y="863550"/>
            <a:ext cx="8520599" cy="379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sz="1400" dirty="0" err="1">
                <a:solidFill>
                  <a:schemeClr val="dk1"/>
                </a:solidFill>
              </a:rPr>
              <a:t>NVMe</a:t>
            </a:r>
            <a:r>
              <a:rPr lang="en" sz="1400" dirty="0">
                <a:solidFill>
                  <a:schemeClr val="dk1"/>
                </a:solidFill>
              </a:rPr>
              <a:t> uses circular queues to pass messages (e.g., commands and command completion notifications.)</a:t>
            </a:r>
          </a:p>
          <a:p>
            <a:pPr marL="457200" lvl="0" indent="-304800" rtl="0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</a:pPr>
            <a:r>
              <a:rPr lang="en" sz="1200" dirty="0">
                <a:solidFill>
                  <a:schemeClr val="dk1"/>
                </a:solidFill>
              </a:rPr>
              <a:t>Typically queues are located in host memory</a:t>
            </a:r>
          </a:p>
          <a:p>
            <a:pPr marL="457200" lvl="0" indent="-304800" rtl="0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</a:pPr>
            <a:r>
              <a:rPr lang="en" sz="1200" dirty="0">
                <a:solidFill>
                  <a:schemeClr val="dk1"/>
                </a:solidFill>
              </a:rPr>
              <a:t>Queues may consist of a contiguous block of physical memory or optionally a non-contiguous set of physical memory pages.</a:t>
            </a:r>
          </a:p>
          <a:p>
            <a:pPr lvl="0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sz="1400" dirty="0">
                <a:solidFill>
                  <a:schemeClr val="dk1"/>
                </a:solidFill>
              </a:rPr>
              <a:t>A Queue consists of set of fixed sized elements</a:t>
            </a:r>
          </a:p>
          <a:p>
            <a:pPr marL="457200" lvl="0" indent="-304800" rtl="0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</a:pPr>
            <a:r>
              <a:rPr lang="en" sz="1200" dirty="0">
                <a:solidFill>
                  <a:schemeClr val="dk1"/>
                </a:solidFill>
              </a:rPr>
              <a:t>Tail</a:t>
            </a:r>
          </a:p>
          <a:p>
            <a:pPr marL="914400" lvl="1" indent="-304800" rtl="0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</a:pPr>
            <a:r>
              <a:rPr lang="en" sz="1200" dirty="0">
                <a:solidFill>
                  <a:schemeClr val="dk1"/>
                </a:solidFill>
              </a:rPr>
              <a:t>Points to next free element</a:t>
            </a:r>
          </a:p>
          <a:p>
            <a:pPr marL="914400" lvl="1" indent="-304800" rtl="0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</a:pPr>
            <a:r>
              <a:rPr lang="en" sz="1200" dirty="0">
                <a:solidFill>
                  <a:schemeClr val="dk1"/>
                </a:solidFill>
              </a:rPr>
              <a:t>If an element is added to the element pointed to by the tail, the tail is incremented to point to next free element taking wrapping into consideration.</a:t>
            </a:r>
          </a:p>
          <a:p>
            <a:pPr marL="457200" lvl="0" indent="-304800" rtl="0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</a:pPr>
            <a:r>
              <a:rPr lang="en" sz="1200" dirty="0">
                <a:solidFill>
                  <a:schemeClr val="dk1"/>
                </a:solidFill>
              </a:rPr>
              <a:t>Head</a:t>
            </a:r>
          </a:p>
          <a:p>
            <a:pPr marL="914400" lvl="1" indent="-304800" rtl="0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</a:pPr>
            <a:r>
              <a:rPr lang="en" sz="1200" dirty="0">
                <a:solidFill>
                  <a:schemeClr val="dk1"/>
                </a:solidFill>
              </a:rPr>
              <a:t>Points to next entry to be pulled off, if queue is not empty</a:t>
            </a:r>
          </a:p>
          <a:p>
            <a:pPr marL="914400" lvl="1" indent="-304800" rtl="0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</a:pPr>
            <a:r>
              <a:rPr lang="en" sz="1200" dirty="0">
                <a:solidFill>
                  <a:schemeClr val="dk1"/>
                </a:solidFill>
              </a:rPr>
              <a:t>If an element is removed from the element pointed to by the head, the head is incremented to point to the next element taking wrapping into consideration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57825" y="322875"/>
            <a:ext cx="4274400" cy="4245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chemeClr val="dk1"/>
                </a:solidFill>
              </a:rPr>
              <a:t>Queue Size (Usable)</a:t>
            </a:r>
          </a:p>
          <a:p>
            <a:pPr marL="457200" lvl="0" indent="-3048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1200">
                <a:solidFill>
                  <a:schemeClr val="dk1"/>
                </a:solidFill>
              </a:rPr>
              <a:t>Number of entries in the queue - 1</a:t>
            </a:r>
          </a:p>
          <a:p>
            <a:pPr marL="457200" lvl="0" indent="-3048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200">
                <a:solidFill>
                  <a:schemeClr val="dk1"/>
                </a:solidFill>
              </a:rPr>
              <a:t>Minimum size is 2, Maximum is ~ 64K for I/O Queues and 4K for Admin Queue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chemeClr val="dk1"/>
                </a:solidFill>
              </a:rPr>
              <a:t>Queue Empty</a:t>
            </a:r>
          </a:p>
          <a:p>
            <a:pPr marL="457200" lvl="0" indent="-3048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200">
                <a:solidFill>
                  <a:schemeClr val="dk1"/>
                </a:solidFill>
              </a:rPr>
              <a:t>Head == Tail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chemeClr val="dk1"/>
                </a:solidFill>
              </a:rPr>
              <a:t>Queue Full</a:t>
            </a:r>
          </a:p>
          <a:p>
            <a:pPr marL="457200" lvl="0" indent="-3048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200">
                <a:solidFill>
                  <a:schemeClr val="dk1"/>
                </a:solidFill>
              </a:rPr>
              <a:t>Head == Tail + 1 mod # Of Queue Entries.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900" y="405475"/>
            <a:ext cx="2380800" cy="3822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11700" y="3474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Types of Queues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11700" y="1254300"/>
            <a:ext cx="8520599" cy="3889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Admin Queue for Admin Command Set</a:t>
            </a:r>
          </a:p>
          <a:p>
            <a:pPr marL="457200" lvl="0" indent="-339725" rtl="0">
              <a:spcBef>
                <a:spcPts val="0"/>
              </a:spcBef>
              <a:buClr>
                <a:schemeClr val="dk1"/>
              </a:buClr>
              <a:buSzPct val="97222"/>
              <a:buChar char="●"/>
            </a:pPr>
            <a:r>
              <a:rPr lang="en" sz="1750">
                <a:solidFill>
                  <a:schemeClr val="dk1"/>
                </a:solidFill>
              </a:rPr>
              <a:t>One per NVMe controller with up to 4K elements per queue</a:t>
            </a:r>
          </a:p>
          <a:p>
            <a:pPr marL="457200" lvl="0" indent="-339725" rtl="0">
              <a:spcBef>
                <a:spcPts val="0"/>
              </a:spcBef>
              <a:buClr>
                <a:schemeClr val="dk1"/>
              </a:buClr>
              <a:buSzPct val="97222"/>
              <a:buChar char="●"/>
            </a:pPr>
            <a:r>
              <a:rPr lang="en" sz="1750">
                <a:solidFill>
                  <a:schemeClr val="dk1"/>
                </a:solidFill>
              </a:rPr>
              <a:t>Used to configure IO Queues and controller/feature management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chemeClr val="dk1"/>
                </a:solidFill>
              </a:rPr>
              <a:t>I/O Queues for IO Command Sets (e.g., NVM command set)</a:t>
            </a:r>
          </a:p>
          <a:p>
            <a:pPr marL="457200" lvl="0" indent="-339725" rtl="0">
              <a:spcBef>
                <a:spcPts val="0"/>
              </a:spcBef>
              <a:buClr>
                <a:schemeClr val="dk1"/>
              </a:buClr>
              <a:buSzPct val="97222"/>
              <a:buChar char="●"/>
            </a:pPr>
            <a:r>
              <a:rPr lang="en" sz="1750">
                <a:solidFill>
                  <a:schemeClr val="dk1"/>
                </a:solidFill>
              </a:rPr>
              <a:t>Up to 64K queues per NVMe controller with up to 64K elements per queue</a:t>
            </a:r>
          </a:p>
          <a:p>
            <a:pPr marL="457200" lvl="0" indent="-339725" rtl="0">
              <a:spcBef>
                <a:spcPts val="0"/>
              </a:spcBef>
              <a:buClr>
                <a:schemeClr val="dk1"/>
              </a:buClr>
              <a:buSzPct val="97222"/>
              <a:buChar char="●"/>
            </a:pPr>
            <a:r>
              <a:rPr lang="en" sz="1750">
                <a:solidFill>
                  <a:schemeClr val="dk1"/>
                </a:solidFill>
              </a:rPr>
              <a:t>Used to submit/complete IO commands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914</Words>
  <Application>Microsoft Office PowerPoint</Application>
  <PresentationFormat>On-screen Show (16:9)</PresentationFormat>
  <Paragraphs>119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Arial</vt:lpstr>
      <vt:lpstr>simple-light-2</vt:lpstr>
      <vt:lpstr>NVMe</vt:lpstr>
      <vt:lpstr>Introduction</vt:lpstr>
      <vt:lpstr>NVMe</vt:lpstr>
      <vt:lpstr>NVM Express Specification</vt:lpstr>
      <vt:lpstr>NVMe Structure</vt:lpstr>
      <vt:lpstr>NVMe Architecture</vt:lpstr>
      <vt:lpstr>NVMe Queues</vt:lpstr>
      <vt:lpstr>PowerPoint Presentation</vt:lpstr>
      <vt:lpstr>Types of Queues</vt:lpstr>
      <vt:lpstr>PowerPoint Presentation</vt:lpstr>
      <vt:lpstr>NVMe Command Execution</vt:lpstr>
      <vt:lpstr>Scalable Queuing Interface</vt:lpstr>
      <vt:lpstr>Simple Command Set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NVMe</dc:title>
  <dc:creator>David Du</dc:creator>
  <cp:lastModifiedBy>David Du</cp:lastModifiedBy>
  <cp:revision>2</cp:revision>
  <dcterms:modified xsi:type="dcterms:W3CDTF">2016-02-11T15:02:25Z</dcterms:modified>
</cp:coreProperties>
</file>